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embeddedFontLs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da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YDOo1rILt9sPtXNLd8vXfqiGV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524000" y="3526669"/>
            <a:ext cx="962795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Facoltà di Giurisprudenza</a:t>
            </a:r>
            <a:endParaRPr/>
          </a:p>
        </p:txBody>
      </p:sp>
      <p:pic>
        <p:nvPicPr>
          <p:cNvPr id="88" name="Google Shape;88;p1" descr="Call for Papers: Dynamics and Policies of Prejudice from the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655" y="675330"/>
            <a:ext cx="5190688" cy="2653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6" name="Google Shape;156;p10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250054" y="205327"/>
            <a:ext cx="11691890" cy="202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5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Sbocchi professionali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Corso di Laurea in Giurisprudenza (LMG-01)</a:t>
            </a:r>
            <a:endParaRPr/>
          </a:p>
        </p:txBody>
      </p:sp>
      <p:sp>
        <p:nvSpPr>
          <p:cNvPr id="158" name="Google Shape;158;p10"/>
          <p:cNvSpPr txBox="1"/>
          <p:nvPr/>
        </p:nvSpPr>
        <p:spPr>
          <a:xfrm>
            <a:off x="763480" y="2104008"/>
            <a:ext cx="10768613" cy="438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professioni legali: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magistrato, avvocato e notaio;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ruoli di responsabilità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vari settori dell’attività sociale ed economica, in ambito privatistico e pubblicistico;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incarichi di rappresentanza e dirigenza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presso enti nazionali, sovranazionali ed internazionali;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giurista di impresa;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ruoli di responsabilità e dirigenza presso enti della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Diplomazia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dello Stato.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" name="Google Shape;164;p11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372861" y="486153"/>
            <a:ext cx="1148770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triennale in Diritto ed Amministrazione Pubblica (L-14)</a:t>
            </a:r>
            <a:endParaRPr/>
          </a:p>
        </p:txBody>
      </p:sp>
      <p:sp>
        <p:nvSpPr>
          <p:cNvPr id="166" name="Google Shape;166;p11"/>
          <p:cNvSpPr txBox="1"/>
          <p:nvPr/>
        </p:nvSpPr>
        <p:spPr>
          <a:xfrm>
            <a:off x="278296" y="2176841"/>
            <a:ext cx="11336461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Obiettivi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 Corso sono: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offrire un percorso formativo – mirato e personalizzato – che coniughi</a:t>
            </a:r>
            <a:r>
              <a:rPr lang="it-IT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l'insegnamento del diritto con gli strumenti economici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giuridico-comparatistici nello studio dei fenomeni sociali;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garantire un percorso che integri lo studio degli istituti giuridici con gli strumenti necessari per verificare </a:t>
            </a:r>
            <a:r>
              <a:rPr lang="it-IT" sz="2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 ante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 </a:t>
            </a:r>
            <a:r>
              <a:rPr lang="it-IT" sz="2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 post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efficienza ed efficacia dell'azione amministrativa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misurando e valutando i risultati ottenuti in un'ottica di </a:t>
            </a:r>
            <a:r>
              <a:rPr lang="it-IT" sz="2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public management;</a:t>
            </a:r>
            <a:endParaRPr sz="28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2" name="Google Shape;172;p12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2"/>
          <p:cNvSpPr txBox="1"/>
          <p:nvPr/>
        </p:nvSpPr>
        <p:spPr>
          <a:xfrm>
            <a:off x="250054" y="365125"/>
            <a:ext cx="11691890" cy="218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5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Sbocchi professionali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corso di laurea triennale in Diritto ed Amministrazione Pubblica (L-14)</a:t>
            </a:r>
            <a:endParaRPr/>
          </a:p>
        </p:txBody>
      </p:sp>
      <p:sp>
        <p:nvSpPr>
          <p:cNvPr id="174" name="Google Shape;174;p12"/>
          <p:cNvSpPr/>
          <p:nvPr/>
        </p:nvSpPr>
        <p:spPr>
          <a:xfrm>
            <a:off x="838200" y="2601950"/>
            <a:ext cx="105881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giurista di impresa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aziende pubbliche e private; dipendente pubblico;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operatore legale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imprese, associazioni di categoria o enti pubblici;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operatore nell’ambito delle risorse umane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aziende pubbliche e private;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consulente del lavoro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operatore in gruppi assicurativi;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operatore giuridico-informatico;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segretario amministrativo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tecnico degli affari generali;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paralegale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(assistente di studio legale in ausilio agli avvocati, gestione </a:t>
            </a:r>
            <a:b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segreterie e cancellerie).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0" name="Google Shape;180;p13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 txBox="1"/>
          <p:nvPr/>
        </p:nvSpPr>
        <p:spPr>
          <a:xfrm>
            <a:off x="498628" y="486153"/>
            <a:ext cx="1119474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magistrale in </a:t>
            </a:r>
            <a:b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 Studies (LM-90)</a:t>
            </a:r>
            <a:endParaRPr/>
          </a:p>
        </p:txBody>
      </p:sp>
      <p:sp>
        <p:nvSpPr>
          <p:cNvPr id="182" name="Google Shape;182;p13"/>
          <p:cNvSpPr txBox="1"/>
          <p:nvPr/>
        </p:nvSpPr>
        <p:spPr>
          <a:xfrm>
            <a:off x="701336" y="2176841"/>
            <a:ext cx="1099203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Corso è erogato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lingua inglese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l’obiettivo del corso è offrire un percorso di studi di secondo livello dedicato alla formazione di solide e avanzate conoscenze, tali da consentire ai discenti di confrontarsi con lo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scenario europeo ed internazionale.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 articola in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due </a:t>
            </a:r>
            <a:r>
              <a:rPr lang="it-IT" sz="2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curricula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Law and Economics curriculum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 and Comparative Law curriculum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8" name="Google Shape;188;p14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4287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4"/>
          <p:cNvSpPr txBox="1"/>
          <p:nvPr/>
        </p:nvSpPr>
        <p:spPr>
          <a:xfrm>
            <a:off x="250054" y="205327"/>
            <a:ext cx="11691890" cy="202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4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Sbocchi</a:t>
            </a:r>
            <a:r>
              <a:rPr lang="it-IT" sz="5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professionali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2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Corso di Laurea </a:t>
            </a:r>
            <a:r>
              <a:rPr lang="it-IT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magistrale in European Studies (LM- 90)</a:t>
            </a:r>
            <a:endParaRPr sz="29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674703" y="2104417"/>
            <a:ext cx="11151832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ruoli di responsabilità presso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imprese e organizzazioni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private, nazionali e multinazionali, presso amministrazioni, enti, organizzazioni nazionali e sovranazionali, operanti nel contesto dell'Unione Europea; 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partecipazione alle selezioni indette da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organismi ed istituzioni dell’Unione Europea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nonché ai concorsi per l’assunzione di ruolo nella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Diplomazia dello Stato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incarichi presso</a:t>
            </a:r>
            <a:r>
              <a:rPr lang="it-IT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organizzazioni internazionali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6" name="Google Shape;196;p15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/>
          <p:nvPr/>
        </p:nvSpPr>
        <p:spPr>
          <a:xfrm>
            <a:off x="523782" y="486153"/>
            <a:ext cx="1116958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Magistrale in Risorse Umane, Scienze del Lavoro e Innovazione</a:t>
            </a:r>
            <a:endParaRPr/>
          </a:p>
        </p:txBody>
      </p:sp>
      <p:sp>
        <p:nvSpPr>
          <p:cNvPr id="198" name="Google Shape;198;p15"/>
          <p:cNvSpPr/>
          <p:nvPr/>
        </p:nvSpPr>
        <p:spPr>
          <a:xfrm>
            <a:off x="838200" y="1930620"/>
            <a:ext cx="10855169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Obiettivi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 corso sono: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formare esperti dotati di conoscenze interdisciplinari (giuridiche, economiche, sociologiche, psicologiche, organizzative, statistiche e tecnologiche), apprese in una visione sistemica e integrata, che consentano di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gestire il lavoro nelle sue diverse dimensioni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di potersi prontamente inserire nell'area delle risorse umane di imprese, enti, pubbliche amministrazioni, organizzazioni sindacali </a:t>
            </a:r>
            <a:b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datoriali.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4" name="Google Shape;204;p16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/>
          <p:nvPr/>
        </p:nvSpPr>
        <p:spPr>
          <a:xfrm>
            <a:off x="356585" y="365125"/>
            <a:ext cx="1147882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Sbocchi</a:t>
            </a:r>
            <a:r>
              <a:rPr lang="it-IT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professionali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Corso di laurea biennale magistrale in Risorse Umane, Scienze del Lavoro ed Innovazione</a:t>
            </a:r>
            <a:endParaRPr/>
          </a:p>
        </p:txBody>
      </p:sp>
      <p:sp>
        <p:nvSpPr>
          <p:cNvPr id="206" name="Google Shape;206;p16"/>
          <p:cNvSpPr/>
          <p:nvPr/>
        </p:nvSpPr>
        <p:spPr>
          <a:xfrm>
            <a:off x="838200" y="2147186"/>
            <a:ext cx="1051560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Responsabili o addetti alla gestione e allo sviluppo delle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risorse umane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all'organizzazione del lavoro e relazioni industriali;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Esperti dei servizi pubblici e privati per l'impiego e delle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politiche attive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lavoro;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Esperti dei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servizi di formazione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intermediazione, orientamento;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Consulenti d’impresa;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Negoziatori e mediatori;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Consulenti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nella gestione delle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risorse umane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delle politiche del lavoro;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Consulenti per le strategie del lavoro;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Consulenti nella gestione della sicurezza.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2" name="Google Shape;212;p17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7"/>
          <p:cNvSpPr txBox="1"/>
          <p:nvPr/>
        </p:nvSpPr>
        <p:spPr>
          <a:xfrm>
            <a:off x="517666" y="434769"/>
            <a:ext cx="113123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Modalità di accesso ai corsi di laurea</a:t>
            </a:r>
            <a:endParaRPr/>
          </a:p>
        </p:txBody>
      </p:sp>
      <p:sp>
        <p:nvSpPr>
          <p:cNvPr id="214" name="Google Shape;214;p17"/>
          <p:cNvSpPr txBox="1"/>
          <p:nvPr/>
        </p:nvSpPr>
        <p:spPr>
          <a:xfrm>
            <a:off x="1213402" y="1351850"/>
            <a:ext cx="99975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Per il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Magistrale in Giurisprudenza (LMG-01)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 la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Laurea triennale in Diritto e amministrazione Pubblica (L-14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it-IT" sz="2400">
                <a:solidFill>
                  <a:schemeClr val="lt1"/>
                </a:solidFill>
              </a:rPr>
              <a:t>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è possibile immatricolarsi solo dopo aver sostenuto il test online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Tolc-SU o Tolc@Casa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nel 2020 o nel 2021 all’indirizzo www.cisiaonline.it . Il test è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obbligatorio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 non vincolante nell’esito.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specialistica European Studies (LM-90)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prevede il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possesso di requisiti curriculari e la verifica dell'adeguatezza della personale preparazione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Il corso di Laurea Specialistica in Risorse Umane, Scienze del Lavoro e Innovazione 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prevede il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possesso di requisiti curriculari e la verifica dell'adeguatezza della personale preparazione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0" name="Google Shape;220;p18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8"/>
          <p:cNvSpPr txBox="1"/>
          <p:nvPr/>
        </p:nvSpPr>
        <p:spPr>
          <a:xfrm>
            <a:off x="838201" y="443624"/>
            <a:ext cx="10515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 (esperienze all’estero)</a:t>
            </a:r>
            <a:endParaRPr/>
          </a:p>
        </p:txBody>
      </p:sp>
      <p:sp>
        <p:nvSpPr>
          <p:cNvPr id="222" name="Google Shape;222;p18"/>
          <p:cNvSpPr txBox="1"/>
          <p:nvPr/>
        </p:nvSpPr>
        <p:spPr>
          <a:xfrm>
            <a:off x="1038011" y="1384870"/>
            <a:ext cx="9899374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Facoltà ha attivato contratti bilaterali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che prevedono il reciproco scambio di studenti e personale docente tra le università sottoscriventi per un periodo di tempo compreso tra i 3 e i 10 mesi, stabilito nel contratto costitutivo del rapporto di partenariato. 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Attualmente la nostra facoltà vanta stabili rapporti di cooperazione con i vari poli universitari situati in Spagna, Francia, Danimarca, Regno Unito, Islanda, Olanda, Belgio, Norvegia, Germania, Turchia, Repubblica Ceca, Slovacchia, Ungheria, Portogallo, Austria e Lituania.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8" name="Google Shape;228;p19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/>
          <p:cNvSpPr txBox="1"/>
          <p:nvPr/>
        </p:nvSpPr>
        <p:spPr>
          <a:xfrm>
            <a:off x="2200275" y="365125"/>
            <a:ext cx="94793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Doppia Laurea Magistrale in Diritto italiano e francese</a:t>
            </a:r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512380" y="1955045"/>
            <a:ext cx="11167241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È il primo programma di doppio titolo avviato dalla Facoltà, attivo dal 2006. L’obiettivo dei numerosi programmi di scambio e studio all’estero della nostra Facoltà è quello di offrire agli studenti una </a:t>
            </a:r>
            <a:r>
              <a:rPr lang="it-IT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preparazione europea e internazionale di ampio respiro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finalizzata alla crescita di un giurista pronto a confrontarsi con le dinamiche sovranazionali che l’evoluzione socio-culturale impone. I programmi sono particolarmente indicati per coloro che intendono indirizzarsi alle professioni legali, al lavoro nelle amministrazioni pubbliche, nelle imprese private, in vari campi di attività sociale, socio-economica e politica e nei settori del diritto comparato, internazionale e comunitario, oltre che nelle organizzazioni internazionali.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4" name="Google Shape;94;p2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112017" y="815748"/>
            <a:ext cx="498507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Stai pensando alla scelta della facoltà universitaria?</a:t>
            </a:r>
            <a:r>
              <a:rPr lang="it-IT" sz="1800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rPr>
              <a:t/>
            </a:r>
            <a:br>
              <a:rPr lang="it-IT" sz="1800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rPr>
            </a:br>
            <a:endParaRPr sz="1800">
              <a:solidFill>
                <a:schemeClr val="dk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5844" y="821531"/>
            <a:ext cx="3378954" cy="52149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/>
          <p:nvPr/>
        </p:nvSpPr>
        <p:spPr>
          <a:xfrm>
            <a:off x="726621" y="1961356"/>
            <a:ext cx="2661558" cy="181870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37" name="Google Shape;237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4658" y="-2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/>
        </p:nvSpPr>
        <p:spPr>
          <a:xfrm>
            <a:off x="3706563" y="365125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824947" y="1438136"/>
            <a:ext cx="98993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2485748" y="392378"/>
            <a:ext cx="82518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 Law School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485776" y="1333752"/>
            <a:ext cx="1121113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titolo congiunto per la European Law School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è un percorso di formazione in due anni che si può svolgere tra tre diverse università europee. </a:t>
            </a:r>
            <a:b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Humboldt Universität (Berlino)             Université Panthéon-Assas (Parigi)           King’s College (Londra)</a:t>
            </a:r>
            <a:endParaRPr/>
          </a:p>
        </p:txBody>
      </p:sp>
      <p:pic>
        <p:nvPicPr>
          <p:cNvPr id="242" name="Google Shape;24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7341" y="3428998"/>
            <a:ext cx="316800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928" y="3438684"/>
            <a:ext cx="316800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49670" y="3438684"/>
            <a:ext cx="3168000" cy="2088000"/>
          </a:xfrm>
          <a:prstGeom prst="rect">
            <a:avLst/>
          </a:prstGeom>
          <a:noFill/>
          <a:ln>
            <a:noFill/>
          </a:ln>
          <a:effectLst>
            <a:reflection endPos="0" sy="-100000" algn="bl" rotWithShape="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0" name="Google Shape;250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" y="13252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1"/>
          <p:cNvSpPr txBox="1"/>
          <p:nvPr/>
        </p:nvSpPr>
        <p:spPr>
          <a:xfrm>
            <a:off x="3706563" y="365125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52" name="Google Shape;252;p21"/>
          <p:cNvSpPr txBox="1"/>
          <p:nvPr/>
        </p:nvSpPr>
        <p:spPr>
          <a:xfrm>
            <a:off x="824947" y="1438136"/>
            <a:ext cx="98993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2892746" y="399252"/>
            <a:ext cx="69933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Università statunitensi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328474" y="1230249"/>
            <a:ext cx="1149658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Gli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Accordi con le università statunitensi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consentono a una decina di studenti della nostra Facoltà, selezionati tra gli iscritti al IV o V anno di studi, di trascorrere ogni anno un periodo di studio presso questi atenei.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Columbia Law School (New York)       University of Missouri (Kansas City)           Suffolk University (Boston)</a:t>
            </a:r>
            <a:endParaRPr/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376" y="3504094"/>
            <a:ext cx="342000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8375" y="3510325"/>
            <a:ext cx="342000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5187" y="3504094"/>
            <a:ext cx="3420000" cy="20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63" name="Google Shape;263;p22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8129726" y="1166016"/>
            <a:ext cx="3224074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Facoltà di Giurisprudenza della Sapienza  è la prima, e sinora l’unica Facoltà di Giurisprudenza, ad aver aperto un proprio corso di laurea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anche in Cina. </a:t>
            </a:r>
            <a:endParaRPr/>
          </a:p>
          <a:p>
            <a:pPr marL="685800" marR="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5" name="Google Shape;26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18" y="1166016"/>
            <a:ext cx="6837363" cy="45259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71" name="Google Shape;271;p23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3706563" y="365125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73" name="Google Shape;273;p23"/>
          <p:cNvSpPr txBox="1"/>
          <p:nvPr/>
        </p:nvSpPr>
        <p:spPr>
          <a:xfrm>
            <a:off x="530089" y="1340482"/>
            <a:ext cx="10637312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it-IT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Dottorati in diverse discipline;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it-IT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Master</a:t>
            </a: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Corruzione e sistema istituzionale; Diritto amministrativo – MIDA; Diritto del lavoro e della previdenza sociale; Diritto dell’ambiente; Diritto e nuove tecnologie per la tutela e la valorizzazione dei beni culturali; Diritto e sport – Il giurista nella gestione dei rapporti del fenomeno sportivo; Diritto, organizzazione e gestione della sicurezza; Diritto privato europeo; Diritto tributario e consulenza d’impresa “Luigi Einaudi”; Fiscalità internazionale e dell’Unione Europea; Global Regulation of Markets; Informatica giuridica, nuove tecnologie e diritto dell’informatica; Criminologia clinica, psicologia giuridica e psichiatria forense; Scienze forensi (Criminologia-Investigazione-Security-Intelligence); Diritto del minore.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it-IT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Corsi di Alta Formazione</a:t>
            </a: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Diritto romano; Gestione degli affari legali dell’impresa – Legal Management; Preparazione all'esame di Stato per l’abilitazione alla professione di avvocato.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it-IT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Corsi di specializzazione</a:t>
            </a: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Scuola di Specializzazione per le Professioni Legali.</a:t>
            </a:r>
            <a:endParaRPr/>
          </a:p>
        </p:txBody>
      </p:sp>
      <p:sp>
        <p:nvSpPr>
          <p:cNvPr id="274" name="Google Shape;274;p23"/>
          <p:cNvSpPr/>
          <p:nvPr/>
        </p:nvSpPr>
        <p:spPr>
          <a:xfrm>
            <a:off x="1651247" y="379500"/>
            <a:ext cx="100106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Offerta formativa post lauream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80" name="Google Shape;280;p24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3706563" y="365125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1011916" y="1438136"/>
            <a:ext cx="1016816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GIRO VIRTUALE </a:t>
            </a:r>
            <a:br>
              <a:rPr lang="it-IT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FACOLTÀ 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88" name="Google Shape;288;p25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25" descr="Immagine che contiene cielo, esterni, edificio, edificio governativ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0287" y="1562100"/>
            <a:ext cx="7591425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6" name="Google Shape;296;p26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68269" y="882209"/>
            <a:ext cx="9055462" cy="509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04" name="Google Shape;304;p27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0841" y="0"/>
            <a:ext cx="57503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12" name="Google Shape;312;p28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4166" y="0"/>
            <a:ext cx="58036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19" name="Google Shape;319;p29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 descr="Immagine che contiene interni, tavolo, vivendo, stanza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22975" y="1283"/>
            <a:ext cx="9146047" cy="685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2" name="Google Shape;102;p3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630" y="821531"/>
            <a:ext cx="4179888" cy="52149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" name="Google Shape;104;p3"/>
          <p:cNvSpPr txBox="1"/>
          <p:nvPr/>
        </p:nvSpPr>
        <p:spPr>
          <a:xfrm>
            <a:off x="6568556" y="756821"/>
            <a:ext cx="454140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Scegli la tua facoltà con il sorriso: ti accompagnerà per tutto il percorso di studi!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26" name="Google Shape;326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27" name="Google Shape;327;p30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0" descr="Immagine che contiene interni, soffitto, sedia, tavol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34" name="Google Shape;33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35" name="Google Shape;335;p31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983" y="0"/>
            <a:ext cx="103980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42" name="Google Shape;342;p32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 descr="Immagine che contiene interni, tavolo, sedia, stanza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9" name="Google Shape;34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50" name="Google Shape;350;p33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57" name="Google Shape;357;p34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/>
          <p:nvPr/>
        </p:nvSpPr>
        <p:spPr>
          <a:xfrm>
            <a:off x="3706563" y="365125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359" name="Google Shape;359;p34"/>
          <p:cNvSpPr txBox="1"/>
          <p:nvPr/>
        </p:nvSpPr>
        <p:spPr>
          <a:xfrm>
            <a:off x="4948324" y="365125"/>
            <a:ext cx="28048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Contatti</a:t>
            </a:r>
            <a:endParaRPr sz="4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490402" y="1659285"/>
            <a:ext cx="11339648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Presidenza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della Facoltà di Giurisprudenza - Preside Prof. Oliviero Diliberto (tel. 0649910444  presidenza.giuri@uniroma1.it)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Segreteria didattica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Facoltà (didattica.giurisprudenza@uniroma1.it)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Segreteria amministrativa 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(segrstudenti.giurisprudenza@uniroma1.it)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Sort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servizio orientamento e tutorato (sortgiurisprudenza@uniroma1.it)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6" name="Google Shape;366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7" name="Google Shape;36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6369" y="2919413"/>
            <a:ext cx="55435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1020" y="314899"/>
            <a:ext cx="2449960" cy="2604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0" name="Google Shape;110;p4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 descr="Laurea in giurisprudenz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059" y="1294116"/>
            <a:ext cx="4736977" cy="4269768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035481" y="1966020"/>
            <a:ext cx="499687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Facoltà di Giurisprudenza apre molte strade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8" name="Google Shape;118;p5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437322" y="674400"/>
            <a:ext cx="4108174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giuristi nella Storia: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hanno sempre svolto un ruolo fondamentale nell’organizzazione della vita sociale. </a:t>
            </a:r>
            <a:endParaRPr/>
          </a:p>
          <a:p>
            <a:pPr marL="685800" marR="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5" descr="Immagine che contiene edificio, esterni, statua, pass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6665" y="446014"/>
            <a:ext cx="6043256" cy="511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6" name="Google Shape;126;p6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739726" y="1537813"/>
            <a:ext cx="105156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Nella Facoltà di Giurisprudenza si studiano le materie giuridiche, il diritto, in tutte le sue </a:t>
            </a:r>
            <a:r>
              <a:rPr lang="it-IT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molteplici forme</a:t>
            </a:r>
            <a:r>
              <a:rPr lang="it-I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e si acquisisce la conoscenza e la padronanza della </a:t>
            </a:r>
            <a:r>
              <a:rPr lang="it-IT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metodologia</a:t>
            </a:r>
            <a:r>
              <a:rPr lang="it-I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degli studi giuridici.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" marR="0" lvl="0" indent="-508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3" name="Google Shape;133;p7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8008399" y="1027906"/>
            <a:ext cx="3737498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L’offerta formativa della Facoltà di Giurisprudenza si articola in </a:t>
            </a:r>
            <a:r>
              <a:rPr lang="it-IT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quattro corsi </a:t>
            </a:r>
            <a:r>
              <a:rPr lang="it-I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 laurea.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395" y="1139786"/>
            <a:ext cx="6813903" cy="45784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1" name="Google Shape;141;p8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1783604" y="486153"/>
            <a:ext cx="86247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Corso di Laurea Magistrale in Giurisprudenza (LMG-01)</a:t>
            </a:r>
            <a:endParaRPr/>
          </a:p>
        </p:txBody>
      </p:sp>
      <p:sp>
        <p:nvSpPr>
          <p:cNvPr id="143" name="Google Shape;143;p8"/>
          <p:cNvSpPr txBox="1"/>
          <p:nvPr/>
        </p:nvSpPr>
        <p:spPr>
          <a:xfrm>
            <a:off x="498628" y="2106622"/>
            <a:ext cx="1108673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Obiettivi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 Corso sono: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assicurare una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formazione giuridica di livello superiore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con piena cognizione tanto delle tematiche di interesse del corso, quanto del metodo;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offrire padronanza, tanto degli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strumenti culturali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quanto della </a:t>
            </a: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metodologia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per permettere un’adeguata impostazione di questioni giuridiche, generali e specialistiche, di casi e fattispecie.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9" name="Google Shape;149;p9" descr="Immagine che contiene disegnando, tavolo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838200" y="1012954"/>
            <a:ext cx="9427250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Organizzazione del corso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 piano di studi quasi completamente obbligatorio (con pochi esami a scelta)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semestri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appelli di esame (frequentando, </a:t>
            </a:r>
            <a:r>
              <a:rPr lang="it-IT" sz="2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discrezione del singolo docente</a:t>
            </a: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riduzioni di programma di studio e  possibilità di esoneri)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Collaboratori di cattedra disponibili per chiarimenti sulle spiegazioni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possibilità di </a:t>
            </a:r>
            <a:r>
              <a:rPr lang="it-IT" sz="2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pratica anticipata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it-IT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Possibilità di tesi all’estero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Microsoft Office PowerPoint</Application>
  <PresentationFormat>Widescreen</PresentationFormat>
  <Paragraphs>109</Paragraphs>
  <Slides>35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Helvetica Neue</vt:lpstr>
      <vt:lpstr>Calibri</vt:lpstr>
      <vt:lpstr>Arial</vt:lpstr>
      <vt:lpstr>Monda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</dc:creator>
  <cp:lastModifiedBy>Utente</cp:lastModifiedBy>
  <cp:revision>1</cp:revision>
  <dcterms:created xsi:type="dcterms:W3CDTF">2020-05-07T10:14:35Z</dcterms:created>
  <dcterms:modified xsi:type="dcterms:W3CDTF">2021-07-05T08:35:16Z</dcterms:modified>
</cp:coreProperties>
</file>